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6"/>
  </p:notesMasterIdLst>
  <p:sldIdLst>
    <p:sldId id="2147378881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70C0"/>
    <a:srgbClr val="FFCCFF"/>
    <a:srgbClr val="FF00FF"/>
    <a:srgbClr val="2585C9"/>
    <a:srgbClr val="00B050"/>
    <a:srgbClr val="70AD47"/>
    <a:srgbClr val="DAE3F3"/>
    <a:srgbClr val="FFF2CC"/>
    <a:srgbClr val="A8B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035F18-92F0-4F70-8319-24D762951796}" v="11" dt="2023-12-05T01:27:59.837"/>
    <p1510:client id="{883CF176-FF61-465E-B33D-25EFD220BC6C}" v="139" dt="2023-12-04T13:19:44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49575" cy="498475"/>
          </a:xfrm>
          <a:prstGeom prst="rect">
            <a:avLst/>
          </a:prstGeom>
        </p:spPr>
        <p:txBody>
          <a:bodyPr vert="horz" lIns="91404" tIns="45699" rIns="91404" bIns="456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3" y="5"/>
            <a:ext cx="2949575" cy="498475"/>
          </a:xfrm>
          <a:prstGeom prst="rect">
            <a:avLst/>
          </a:prstGeom>
        </p:spPr>
        <p:txBody>
          <a:bodyPr vert="horz" lIns="91404" tIns="45699" rIns="91404" bIns="45699" rtlCol="0"/>
          <a:lstStyle>
            <a:lvl1pPr algn="r">
              <a:defRPr sz="1200"/>
            </a:lvl1pPr>
          </a:lstStyle>
          <a:p>
            <a:fld id="{7EE5BBA3-23BA-421E-A6B2-40CBB36E4ACA}" type="datetimeFigureOut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699" rIns="91404" bIns="456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3"/>
            <a:ext cx="5445125" cy="3913187"/>
          </a:xfrm>
          <a:prstGeom prst="rect">
            <a:avLst/>
          </a:prstGeom>
        </p:spPr>
        <p:txBody>
          <a:bodyPr vert="horz" lIns="91404" tIns="45699" rIns="91404" bIns="4569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7"/>
            <a:ext cx="2949575" cy="498475"/>
          </a:xfrm>
          <a:prstGeom prst="rect">
            <a:avLst/>
          </a:prstGeom>
        </p:spPr>
        <p:txBody>
          <a:bodyPr vert="horz" lIns="91404" tIns="45699" rIns="91404" bIns="456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3" y="9440867"/>
            <a:ext cx="2949575" cy="498475"/>
          </a:xfrm>
          <a:prstGeom prst="rect">
            <a:avLst/>
          </a:prstGeom>
        </p:spPr>
        <p:txBody>
          <a:bodyPr vert="horz" lIns="91404" tIns="45699" rIns="91404" bIns="45699" rtlCol="0" anchor="b"/>
          <a:lstStyle>
            <a:lvl1pPr algn="r">
              <a:defRPr sz="1200"/>
            </a:lvl1pPr>
          </a:lstStyle>
          <a:p>
            <a:fld id="{CC9E4919-8921-4E53-817D-973F5F6DF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9C2E-1A88-4760-8FF1-AA9C8DE7BA0E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47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ECE8-6D0E-4C07-BB67-F3E6C1D90C79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7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2119-DB24-46C6-B4D3-923E22CE2C94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89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1D7-E274-4B5C-8218-148B6D91F34C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1716" y="6356352"/>
            <a:ext cx="2228850" cy="36512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59976C32-8F02-40FE-954F-E3DC56C5774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040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6EB8-B655-47F2-95F8-9A4D4F7496C9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76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FA-B4A3-4363-B3B2-12427901EFDE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0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25F7-FAFD-4873-B481-D0BD764A5D9F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38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948-A4FB-4BBA-8528-0A00A40EB8B3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04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D613-90EF-4C13-AE73-F38923157F8A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5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A305-3C75-4523-88FE-1212F819FD31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24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0A31-95B7-4F85-B552-695743C423A7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1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9082-1A5B-4A4B-8245-6A1EB3D57239}" type="datetime1">
              <a:rPr kumimoji="1" lang="ja-JP" altLang="en-US" smtClean="0"/>
              <a:t>2024/7/5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3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BF22A4-7A6B-272F-D315-F3BDF0C37416}"/>
              </a:ext>
            </a:extLst>
          </p:cNvPr>
          <p:cNvCxnSpPr>
            <a:cxnSpLocks/>
          </p:cNvCxnSpPr>
          <p:nvPr/>
        </p:nvCxnSpPr>
        <p:spPr>
          <a:xfrm>
            <a:off x="0" y="829640"/>
            <a:ext cx="9905999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3C7941E5-A0C8-A4C0-4E43-94FD6529D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552785"/>
              </p:ext>
            </p:extLst>
          </p:nvPr>
        </p:nvGraphicFramePr>
        <p:xfrm>
          <a:off x="4974556" y="4002535"/>
          <a:ext cx="4894500" cy="23774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766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76304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5600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94519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（７）環境関係法令の遵守等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みどりの食料システム戦略の理解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関係法令の遵守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環境配慮の取組方針の策定や研修の実施に努める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39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機械等を扱う事業者である場合（該当しない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機械等の適切な整備と管理に努める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8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正しい知識に基づく作業安全に努める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92227"/>
                  </a:ext>
                </a:extLst>
              </a:tr>
            </a:tbl>
          </a:graphicData>
        </a:graphic>
      </p:graphicFrame>
      <p:graphicFrame>
        <p:nvGraphicFramePr>
          <p:cNvPr id="30" name="表 7">
            <a:extLst>
              <a:ext uri="{FF2B5EF4-FFF2-40B4-BE49-F238E27FC236}">
                <a16:creationId xmlns:a16="http://schemas.microsoft.com/office/drawing/2014/main" id="{E39C0356-3C95-C47C-144C-13E36EFE2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243893"/>
              </p:ext>
            </p:extLst>
          </p:nvPr>
        </p:nvGraphicFramePr>
        <p:xfrm>
          <a:off x="4974555" y="1023853"/>
          <a:ext cx="4894499" cy="11988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766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57439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7205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32187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（５）廃棄物の発生抑制、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適正な循環的な利用及び適正な処分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プラ等廃棄物の削減に努め、適正に処理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資源の再利用を検討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58773"/>
                  </a:ext>
                </a:extLst>
              </a:tr>
            </a:tbl>
          </a:graphicData>
        </a:graphic>
      </p:graphicFrame>
      <p:graphicFrame>
        <p:nvGraphicFramePr>
          <p:cNvPr id="31" name="表 7">
            <a:extLst>
              <a:ext uri="{FF2B5EF4-FFF2-40B4-BE49-F238E27FC236}">
                <a16:creationId xmlns:a16="http://schemas.microsoft.com/office/drawing/2014/main" id="{CBE8F60D-84E1-0635-0380-418964769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83872"/>
              </p:ext>
            </p:extLst>
          </p:nvPr>
        </p:nvGraphicFramePr>
        <p:xfrm>
          <a:off x="51637" y="3336188"/>
          <a:ext cx="4809000" cy="20878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72062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52801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1145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（３）エネルギーの節減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オフィスや車両・機械等の電気・燃料の使用状況の記録・保存に努める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省エネを意識し、不必要・非効率なエネルギー消費をしないこと（照明、空調、ウォームビズ・クールビス、燃費効率のよい機械の利用等）を検討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11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環境負荷低減に配慮した商品、原料等の調達を検討（再掲）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492618"/>
                  </a:ext>
                </a:extLst>
              </a:tr>
            </a:tbl>
          </a:graphicData>
        </a:graphic>
      </p:graphicFrame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23403E29-A423-730A-74D3-D877B3425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743720"/>
              </p:ext>
            </p:extLst>
          </p:nvPr>
        </p:nvGraphicFramePr>
        <p:xfrm>
          <a:off x="51637" y="1023853"/>
          <a:ext cx="4808999" cy="9906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347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02423">
                  <a:extLst>
                    <a:ext uri="{9D8B030D-6E8A-4147-A177-3AD203B41FA5}">
                      <a16:colId xmlns:a16="http://schemas.microsoft.com/office/drawing/2014/main" val="1478065040"/>
                    </a:ext>
                  </a:extLst>
                </a:gridCol>
                <a:gridCol w="3260732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4497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123058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（１）適正な施肥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農産物の調達を行う場合（該当しない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環境負荷低減に配慮した農産物等の調達を検討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02FA10FD-C5B6-4E82-EEDB-6787192C7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309672"/>
              </p:ext>
            </p:extLst>
          </p:nvPr>
        </p:nvGraphicFramePr>
        <p:xfrm>
          <a:off x="67031" y="2139862"/>
          <a:ext cx="4809000" cy="1062989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637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8424">
                  <a:extLst>
                    <a:ext uri="{9D8B030D-6E8A-4147-A177-3AD203B41FA5}">
                      <a16:colId xmlns:a16="http://schemas.microsoft.com/office/drawing/2014/main" val="711524135"/>
                    </a:ext>
                  </a:extLst>
                </a:gridCol>
                <a:gridCol w="329375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438149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（２）適正な防除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5524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農産物の調達を行う場合（該当しない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環境負荷低減に配慮した農産物等の調達を検討（再掲）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44E7B47C-36CA-9A9B-5A48-F0C07EB98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051165"/>
              </p:ext>
            </p:extLst>
          </p:nvPr>
        </p:nvGraphicFramePr>
        <p:xfrm>
          <a:off x="67031" y="5584264"/>
          <a:ext cx="4808997" cy="7924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926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43891">
                  <a:extLst>
                    <a:ext uri="{9D8B030D-6E8A-4147-A177-3AD203B41FA5}">
                      <a16:colId xmlns:a16="http://schemas.microsoft.com/office/drawing/2014/main" val="3398224354"/>
                    </a:ext>
                  </a:extLst>
                </a:gridCol>
                <a:gridCol w="3362037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1143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（４）悪臭及び害虫の発生防止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肥料・飼料等の製造を行う場合（該当しない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悪臭・害虫の発生防止・低減に努める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9391A420-8BAA-82AA-CE6F-3CC43B9F7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734830"/>
              </p:ext>
            </p:extLst>
          </p:nvPr>
        </p:nvGraphicFramePr>
        <p:xfrm>
          <a:off x="4974556" y="2424753"/>
          <a:ext cx="4894500" cy="14020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6941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54019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592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17611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（６）生物多様性への悪影響の防止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b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生物多様性への影響が想定される工事等を実施する場合（該当しない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生物多様性に配慮した事業実施に努める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特定事業場である場合（該当しない □）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排水処理に係る水質汚濁防止法の遵守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92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AF8577-A7B2-9A7B-0E92-6CA66664FCF3}"/>
              </a:ext>
            </a:extLst>
          </p:cNvPr>
          <p:cNvSpPr txBox="1"/>
          <p:nvPr/>
        </p:nvSpPr>
        <p:spPr>
          <a:xfrm>
            <a:off x="0" y="398645"/>
            <a:ext cx="9286517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ja-JP" altLang="en-US" sz="2000" b="1" dirty="0">
                <a:latin typeface="Meiryo UI"/>
                <a:ea typeface="Meiryo UI"/>
              </a:rPr>
              <a:t>環境負荷低減のクロスコンプライアンス チェックシート</a:t>
            </a:r>
            <a:r>
              <a:rPr lang="ja-JP" altLang="en-US" sz="2000" b="1" dirty="0">
                <a:solidFill>
                  <a:prstClr val="black"/>
                </a:solidFill>
                <a:latin typeface="メイリオ"/>
                <a:ea typeface="メイリオ"/>
              </a:rPr>
              <a:t>（民間事業者・自治体等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向け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）</a:t>
            </a:r>
            <a:endParaRPr kumimoji="1" lang="en-US" altLang="ja-JP" sz="2000" b="1" dirty="0">
              <a:latin typeface="Meiryo UI"/>
              <a:ea typeface="Meiryo UI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DDC1D4-497E-896C-9FBC-6950230988D6}"/>
              </a:ext>
            </a:extLst>
          </p:cNvPr>
          <p:cNvSpPr txBox="1"/>
          <p:nvPr/>
        </p:nvSpPr>
        <p:spPr>
          <a:xfrm>
            <a:off x="85503" y="6509048"/>
            <a:ext cx="9725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注　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の記載内容に「該当しない」場合には□にチェックしてください。この場合、当該項目の申請時・報告時のチェックは不要です。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4383FA7-2A68-4019-3DA3-540C3BA86CB9}"/>
              </a:ext>
            </a:extLst>
          </p:cNvPr>
          <p:cNvSpPr txBox="1"/>
          <p:nvPr/>
        </p:nvSpPr>
        <p:spPr>
          <a:xfrm>
            <a:off x="51637" y="180048"/>
            <a:ext cx="4080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</a:t>
            </a:r>
            <a:r>
              <a:rPr kumimoji="1" lang="en-US" altLang="ja-JP" sz="1200" dirty="0"/>
              <a:t>4</a:t>
            </a:r>
            <a:r>
              <a:rPr kumimoji="1" lang="ja-JP" altLang="en-US" sz="1200" dirty="0"/>
              <a:t>（別記様式第１号（第３関係）））</a:t>
            </a:r>
          </a:p>
        </p:txBody>
      </p:sp>
    </p:spTree>
    <p:extLst>
      <p:ext uri="{BB962C8B-B14F-4D97-AF65-F5344CB8AC3E}">
        <p14:creationId xmlns:p14="http://schemas.microsoft.com/office/powerpoint/2010/main" val="252755376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c59af-1a16-40a0-b163-384e34c79a5c" xsi:nil="true"/>
    <_x4f5c__x6210__x65e5__x6642_ xmlns="0f44285e-32ca-4d5a-86b8-24b26f65b0d2" xsi:nil="true"/>
    <lcf76f155ced4ddcb4097134ff3c332f xmlns="0f44285e-32ca-4d5a-86b8-24b26f65b0d2">
      <Terms xmlns="http://schemas.microsoft.com/office/infopath/2007/PartnerControls"/>
    </lcf76f155ced4ddcb4097134ff3c332f>
    <MediaLengthInSeconds xmlns="0f44285e-32ca-4d5a-86b8-24b26f65b0d2" xsi:nil="true"/>
    <_Flow_SignoffStatus xmlns="0f44285e-32ca-4d5a-86b8-24b26f65b0d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777241D8A4768468F9AD9B3AA24BB53" ma:contentTypeVersion="17" ma:contentTypeDescription="新しいドキュメントを作成します。" ma:contentTypeScope="" ma:versionID="96c757794c0642833c97b04f7c2381c4">
  <xsd:schema xmlns:xsd="http://www.w3.org/2001/XMLSchema" xmlns:xs="http://www.w3.org/2001/XMLSchema" xmlns:p="http://schemas.microsoft.com/office/2006/metadata/properties" xmlns:ns2="0f44285e-32ca-4d5a-86b8-24b26f65b0d2" xmlns:ns3="85ec59af-1a16-40a0-b163-384e34c79a5c" targetNamespace="http://schemas.microsoft.com/office/2006/metadata/properties" ma:root="true" ma:fieldsID="edf7f470f7a8a5f1574bddb2a8e6a3e0" ns2:_="" ns3:_="">
    <xsd:import namespace="0f44285e-32ca-4d5a-86b8-24b26f65b0d2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_Flow_SignoffStatu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44285e-32ca-4d5a-86b8-24b26f65b0d2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_Flow_SignoffStatus" ma:index="13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1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d5b5d37-4a8c-49e8-a9de-7220815cf43a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B7C2A7-38FF-433F-972F-B0D0DCFF91B9}">
  <ds:schemaRefs>
    <ds:schemaRef ds:uri="85ec59af-1a16-40a0-b163-384e34c79a5c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0f44285e-32ca-4d5a-86b8-24b26f65b0d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3CBB7D7-D040-4E3F-BA9E-DA0532C860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44285e-32ca-4d5a-86b8-24b26f65b0d2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A28211-5C75-459C-96EF-5E708A7D40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</TotalTime>
  <Words>517</Words>
  <Application>Microsoft Office PowerPoint</Application>
  <PresentationFormat>A4 210 x 297 mm</PresentationFormat>
  <Paragraphs>103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ゴシック</vt:lpstr>
      <vt:lpstr>ＭＳ 明朝</vt:lpstr>
      <vt:lpstr>メイリオ</vt:lpstr>
      <vt:lpstr>游ゴシック</vt:lpstr>
      <vt:lpstr>Arial</vt:lpstr>
      <vt:lpstr>Calibri</vt:lpstr>
      <vt:lpstr>Calibri Light</vt:lpstr>
      <vt:lpstr>2_Office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hayashi</dc:creator>
  <cp:lastModifiedBy>林 視</cp:lastModifiedBy>
  <cp:revision>10</cp:revision>
  <cp:lastPrinted>2023-12-05T01:22:47Z</cp:lastPrinted>
  <dcterms:created xsi:type="dcterms:W3CDTF">2023-04-07T00:51:12Z</dcterms:created>
  <dcterms:modified xsi:type="dcterms:W3CDTF">2024-07-05T05:28:59Z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0x010100F777241D8A4768468F9AD9B3AA24BB53</vt:lpwstr>
  </property>
  <property fmtid="{D5CDD505-2E9C-101B-9397-08002B2CF9AE}" pid="3" name="MediaServiceImageTags">
    <vt:lpwstr/>
  </property>
  <property fmtid="{D5CDD505-2E9C-101B-9397-08002B2CF9AE}" pid="4" name="Order">
    <vt:r8>13624100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